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32789BC-8BC2-4EFF-A4C8-07AB4EDDA9A3}">
  <a:tblStyle styleId="{E32789BC-8BC2-4EFF-A4C8-07AB4EDDA9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744fbfc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744fbfc8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9ed45cea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9ed45ce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7fab2c3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7fab2c3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Biomass calculations are important because they can give us insight into the amount of carbon stored by mangrove forests. This has direct impacts on the environmental and economic value of the forest, which is important for conservationists to be able to report to local governments.</a:t>
            </a:r>
            <a:endParaRPr/>
          </a:p>
          <a:p>
            <a:pPr indent="-298450" lvl="0" marL="457200" rtl="0" algn="l">
              <a:spcBef>
                <a:spcPts val="0"/>
              </a:spcBef>
              <a:spcAft>
                <a:spcPts val="0"/>
              </a:spcAft>
              <a:buSzPts val="1100"/>
              <a:buChar char="●"/>
            </a:pPr>
            <a:r>
              <a:rPr lang="en"/>
              <a:t>Talk about why Lidar via drone sucks</a:t>
            </a:r>
            <a:endParaRPr/>
          </a:p>
          <a:p>
            <a:pPr indent="-298450" lvl="1" marL="914400" rtl="0" algn="l">
              <a:spcBef>
                <a:spcPts val="0"/>
              </a:spcBef>
              <a:spcAft>
                <a:spcPts val="0"/>
              </a:spcAft>
              <a:buSzPts val="1100"/>
              <a:buChar char="○"/>
            </a:pPr>
            <a:r>
              <a:rPr lang="en"/>
              <a:t>Reliable, accurate LiDAR is expensive and may not give us reliable, precise accurate measurements.</a:t>
            </a:r>
            <a:endParaRPr/>
          </a:p>
          <a:p>
            <a:pPr indent="-298450" lvl="1" marL="914400" rtl="0" algn="l">
              <a:spcBef>
                <a:spcPts val="0"/>
              </a:spcBef>
              <a:spcAft>
                <a:spcPts val="0"/>
              </a:spcAft>
              <a:buSzPts val="1100"/>
              <a:buChar char="○"/>
            </a:pPr>
            <a:r>
              <a:rPr lang="en"/>
              <a:t>Light may reach the bottom, but we don’t know where the actual “ground” is. For example, where would the ground be in a swampy area? To control where we want as the ground, we have to look for an alternative.</a:t>
            </a:r>
            <a:endParaRPr/>
          </a:p>
          <a:p>
            <a:pPr indent="-298450" lvl="0" marL="457200" rtl="0" algn="l">
              <a:spcBef>
                <a:spcPts val="0"/>
              </a:spcBef>
              <a:spcAft>
                <a:spcPts val="0"/>
              </a:spcAft>
              <a:buSzPts val="1100"/>
              <a:buChar char="●"/>
            </a:pPr>
            <a:r>
              <a:rPr lang="en"/>
              <a:t>Talk about why PVC approach sucks</a:t>
            </a:r>
            <a:endParaRPr/>
          </a:p>
          <a:p>
            <a:pPr indent="-298450" lvl="1" marL="914400" rtl="0" algn="l">
              <a:spcBef>
                <a:spcPts val="0"/>
              </a:spcBef>
              <a:spcAft>
                <a:spcPts val="0"/>
              </a:spcAft>
              <a:buSzPts val="1100"/>
              <a:buChar char="○"/>
            </a:pPr>
            <a:r>
              <a:rPr lang="en"/>
              <a:t>PVC pipe may not be stacked straight from one end to another. Thus, there may be accuracy errors. It requires a lot of physical effort to climb and stack PVC pipes. Carrying a load of PVC pipes is also a problem.</a:t>
            </a:r>
            <a:endParaRPr/>
          </a:p>
          <a:p>
            <a:pPr indent="-298450" lvl="0" marL="457200" rtl="0" algn="l">
              <a:spcBef>
                <a:spcPts val="0"/>
              </a:spcBef>
              <a:spcAft>
                <a:spcPts val="0"/>
              </a:spcAft>
              <a:buSzPts val="1100"/>
              <a:buChar char="●"/>
            </a:pPr>
            <a:r>
              <a:rPr lang="en"/>
              <a:t>Our goal is to provide a low-cost, low-power, accurate method of calculating mangrove height.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743d1cd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743d1cd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Brief system overview.</a:t>
            </a:r>
            <a:endParaRPr/>
          </a:p>
          <a:p>
            <a:pPr indent="-298450" lvl="0" marL="457200" rtl="0" algn="l">
              <a:spcBef>
                <a:spcPts val="0"/>
              </a:spcBef>
              <a:spcAft>
                <a:spcPts val="0"/>
              </a:spcAft>
              <a:buSzPts val="1100"/>
              <a:buChar char="●"/>
            </a:pPr>
            <a:r>
              <a:rPr lang="en"/>
              <a:t>We will also be providing a detailed set of instructions so that users may easily learn how to use the system and construct additional instances of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743d1cd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743d1cd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designed the overall system and ordered all of the hardware components. We have set up microcontroller as a wifi access point so that we may connect directly to it from any device equipped with a browser. We have integrated the camera with a microcontroller-hosted web page so that we may remotely monitor the video feed. Currently, we are working on integrating the altimeter onto the microcontroller and integrating it onto our web page for display alongside the video feed. We will then progress to mounting everything into a sensor pod, mounting the pod on our telescopic pole, and running field tests. We are running tests and documenting as we go.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743d1cd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743d1cd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week we have a main task we want to accomplish. Talk briefly about each one.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805aa5a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805aa5a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744fbfc8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744fbfc8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to handle any questions that we anticipate (“BUT HOW R U GONNA POWER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744fbfc8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744fbfc8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7fab2c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7fab2c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incredibly important to keep mangrove forests around the world healthy. Mangrove forests grow dense root systems that heavily contribute to dissipating wave energy, such as those of hurricanes or tsunamis. The roots additionally help to filter out pollutants from the water, while the mangrove itself sequesters carbon from the atmosphere. Finally, the forest helps support the ecosystem around it, providing shelter for both wild animals and fisheries.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744fbfc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744fbfc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Drones vs satellite resolution</a:t>
            </a:r>
            <a:endParaRPr/>
          </a:p>
          <a:p>
            <a:pPr indent="0" lvl="0" marL="0" rtl="0" algn="l">
              <a:spcBef>
                <a:spcPts val="0"/>
              </a:spcBef>
              <a:spcAft>
                <a:spcPts val="0"/>
              </a:spcAft>
              <a:buNone/>
            </a:pPr>
            <a:r>
              <a:rPr lang="en"/>
              <a:t>Fly a drone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9ed45ce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9ed45ce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743d1cd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743d1cd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743d1cd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743d1cd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743d1cd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743d1cd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743d1cd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743d1cd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49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Mangrove Team</a:t>
            </a:r>
            <a:endParaRPr b="1"/>
          </a:p>
        </p:txBody>
      </p:sp>
      <p:sp>
        <p:nvSpPr>
          <p:cNvPr id="55" name="Google Shape;55;p13"/>
          <p:cNvSpPr txBox="1"/>
          <p:nvPr/>
        </p:nvSpPr>
        <p:spPr>
          <a:xfrm>
            <a:off x="3068850" y="3919300"/>
            <a:ext cx="3006300" cy="6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Dillon Hicks, Mark Liu, Kathy Qi, Jeremy Smith</a:t>
            </a:r>
            <a:endParaRPr/>
          </a:p>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028700" y="2412550"/>
            <a:ext cx="7086600" cy="113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6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Why do we need better Canopy Height Measurements?</a:t>
            </a:r>
            <a:endParaRPr b="1" sz="2400"/>
          </a:p>
        </p:txBody>
      </p:sp>
      <p:pic>
        <p:nvPicPr>
          <p:cNvPr id="131" name="Google Shape;131;p22"/>
          <p:cNvPicPr preferRelativeResize="0"/>
          <p:nvPr/>
        </p:nvPicPr>
        <p:blipFill rotWithShape="1">
          <a:blip r:embed="rId3">
            <a:alphaModFix/>
          </a:blip>
          <a:srcRect b="11355" l="32203" r="19638" t="6657"/>
          <a:stretch/>
        </p:blipFill>
        <p:spPr>
          <a:xfrm>
            <a:off x="743525" y="1272399"/>
            <a:ext cx="3079526" cy="3656926"/>
          </a:xfrm>
          <a:prstGeom prst="rect">
            <a:avLst/>
          </a:prstGeom>
          <a:noFill/>
          <a:ln>
            <a:noFill/>
          </a:ln>
        </p:spPr>
      </p:pic>
      <p:pic>
        <p:nvPicPr>
          <p:cNvPr id="132" name="Google Shape;132;p22"/>
          <p:cNvPicPr preferRelativeResize="0"/>
          <p:nvPr/>
        </p:nvPicPr>
        <p:blipFill>
          <a:blip r:embed="rId4">
            <a:alphaModFix/>
          </a:blip>
          <a:stretch>
            <a:fillRect/>
          </a:stretch>
        </p:blipFill>
        <p:spPr>
          <a:xfrm>
            <a:off x="2725050" y="1272400"/>
            <a:ext cx="1225000" cy="486775"/>
          </a:xfrm>
          <a:prstGeom prst="rect">
            <a:avLst/>
          </a:prstGeom>
          <a:noFill/>
          <a:ln>
            <a:noFill/>
          </a:ln>
        </p:spPr>
      </p:pic>
      <p:pic>
        <p:nvPicPr>
          <p:cNvPr id="133" name="Google Shape;133;p22"/>
          <p:cNvPicPr preferRelativeResize="0"/>
          <p:nvPr/>
        </p:nvPicPr>
        <p:blipFill>
          <a:blip r:embed="rId5">
            <a:alphaModFix/>
          </a:blip>
          <a:stretch>
            <a:fillRect/>
          </a:stretch>
        </p:blipFill>
        <p:spPr>
          <a:xfrm>
            <a:off x="4136050" y="1823813"/>
            <a:ext cx="4696250" cy="287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Height Estimation</a:t>
            </a:r>
            <a:endParaRPr b="1"/>
          </a:p>
        </p:txBody>
      </p:sp>
      <p:sp>
        <p:nvSpPr>
          <p:cNvPr id="139" name="Google Shape;139;p23"/>
          <p:cNvSpPr txBox="1"/>
          <p:nvPr>
            <p:ph idx="1" type="body"/>
          </p:nvPr>
        </p:nvSpPr>
        <p:spPr>
          <a:xfrm>
            <a:off x="387900" y="1499150"/>
            <a:ext cx="4526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Vital for biomass calculations.</a:t>
            </a:r>
            <a:endParaRPr/>
          </a:p>
          <a:p>
            <a:pPr indent="-342900" lvl="0" marL="457200" rtl="0" algn="l">
              <a:spcBef>
                <a:spcPts val="0"/>
              </a:spcBef>
              <a:spcAft>
                <a:spcPts val="0"/>
              </a:spcAft>
              <a:buSzPts val="1800"/>
              <a:buChar char="●"/>
            </a:pPr>
            <a:r>
              <a:rPr lang="en"/>
              <a:t>Existing methods expensive and/or inaccurate.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Goal: Low-cost, low-power, accurate method of calculating mangrove height.</a:t>
            </a:r>
            <a:endParaRPr/>
          </a:p>
        </p:txBody>
      </p:sp>
      <p:pic>
        <p:nvPicPr>
          <p:cNvPr id="140" name="Google Shape;140;p23"/>
          <p:cNvPicPr preferRelativeResize="0"/>
          <p:nvPr/>
        </p:nvPicPr>
        <p:blipFill>
          <a:blip r:embed="rId3">
            <a:alphaModFix/>
          </a:blip>
          <a:stretch>
            <a:fillRect/>
          </a:stretch>
        </p:blipFill>
        <p:spPr>
          <a:xfrm>
            <a:off x="5348500" y="238451"/>
            <a:ext cx="3251976" cy="2169049"/>
          </a:xfrm>
          <a:prstGeom prst="rect">
            <a:avLst/>
          </a:prstGeom>
          <a:noFill/>
          <a:ln>
            <a:noFill/>
          </a:ln>
        </p:spPr>
      </p:pic>
      <p:pic>
        <p:nvPicPr>
          <p:cNvPr id="141" name="Google Shape;141;p23"/>
          <p:cNvPicPr preferRelativeResize="0"/>
          <p:nvPr/>
        </p:nvPicPr>
        <p:blipFill>
          <a:blip r:embed="rId4">
            <a:alphaModFix/>
          </a:blip>
          <a:stretch>
            <a:fillRect/>
          </a:stretch>
        </p:blipFill>
        <p:spPr>
          <a:xfrm>
            <a:off x="5353225" y="2522625"/>
            <a:ext cx="3242518" cy="2431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Deliverables</a:t>
            </a:r>
            <a:endParaRPr b="1"/>
          </a:p>
        </p:txBody>
      </p:sp>
      <p:sp>
        <p:nvSpPr>
          <p:cNvPr id="147" name="Google Shape;147;p24"/>
          <p:cNvSpPr txBox="1"/>
          <p:nvPr>
            <p:ph idx="1" type="body"/>
          </p:nvPr>
        </p:nvSpPr>
        <p:spPr>
          <a:xfrm>
            <a:off x="387900" y="1489825"/>
            <a:ext cx="41841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Sensor pod deployable by telescopic pole.</a:t>
            </a:r>
            <a:endParaRPr/>
          </a:p>
          <a:p>
            <a:pPr indent="-342900" lvl="0" marL="457200" rtl="0" algn="l">
              <a:spcBef>
                <a:spcPts val="0"/>
              </a:spcBef>
              <a:spcAft>
                <a:spcPts val="0"/>
              </a:spcAft>
              <a:buSzPts val="1800"/>
              <a:buChar char="●"/>
            </a:pPr>
            <a:r>
              <a:rPr lang="en"/>
              <a:t>Detailed manual and instructions for reproducing the tool.</a:t>
            </a:r>
            <a:endParaRPr/>
          </a:p>
        </p:txBody>
      </p:sp>
      <p:pic>
        <p:nvPicPr>
          <p:cNvPr id="148" name="Google Shape;148;p24"/>
          <p:cNvPicPr preferRelativeResize="0"/>
          <p:nvPr/>
        </p:nvPicPr>
        <p:blipFill>
          <a:blip r:embed="rId3">
            <a:alphaModFix/>
          </a:blip>
          <a:stretch>
            <a:fillRect/>
          </a:stretch>
        </p:blipFill>
        <p:spPr>
          <a:xfrm>
            <a:off x="5190099" y="413725"/>
            <a:ext cx="3237026" cy="43160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Milestones and Accomplishments</a:t>
            </a:r>
            <a:endParaRPr b="1"/>
          </a:p>
        </p:txBody>
      </p:sp>
      <p:sp>
        <p:nvSpPr>
          <p:cNvPr id="154" name="Google Shape;154;p25"/>
          <p:cNvSpPr/>
          <p:nvPr/>
        </p:nvSpPr>
        <p:spPr>
          <a:xfrm>
            <a:off x="97038" y="2567325"/>
            <a:ext cx="2419125" cy="990600"/>
          </a:xfrm>
          <a:prstGeom prst="flowChartInputOutpu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Design</a:t>
            </a:r>
            <a:endParaRPr/>
          </a:p>
        </p:txBody>
      </p:sp>
      <p:sp>
        <p:nvSpPr>
          <p:cNvPr id="155" name="Google Shape;155;p25"/>
          <p:cNvSpPr/>
          <p:nvPr/>
        </p:nvSpPr>
        <p:spPr>
          <a:xfrm>
            <a:off x="2268350" y="2567313"/>
            <a:ext cx="2419125" cy="990600"/>
          </a:xfrm>
          <a:prstGeom prst="flowChartInputOutpu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Acquisition of Parts</a:t>
            </a:r>
            <a:endParaRPr/>
          </a:p>
        </p:txBody>
      </p:sp>
      <p:sp>
        <p:nvSpPr>
          <p:cNvPr id="156" name="Google Shape;156;p25"/>
          <p:cNvSpPr/>
          <p:nvPr/>
        </p:nvSpPr>
        <p:spPr>
          <a:xfrm>
            <a:off x="4417000" y="2567325"/>
            <a:ext cx="2419125" cy="990600"/>
          </a:xfrm>
          <a:prstGeom prst="flowChartInputOutpu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Construction</a:t>
            </a:r>
            <a:endParaRPr/>
          </a:p>
        </p:txBody>
      </p:sp>
      <p:sp>
        <p:nvSpPr>
          <p:cNvPr id="157" name="Google Shape;157;p25"/>
          <p:cNvSpPr/>
          <p:nvPr/>
        </p:nvSpPr>
        <p:spPr>
          <a:xfrm>
            <a:off x="6593463" y="2567325"/>
            <a:ext cx="2419125" cy="990600"/>
          </a:xfrm>
          <a:prstGeom prst="flowChartInputOutpu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Testing and Documentation</a:t>
            </a:r>
            <a:endParaRPr/>
          </a:p>
        </p:txBody>
      </p:sp>
      <p:sp>
        <p:nvSpPr>
          <p:cNvPr id="158" name="Google Shape;158;p25"/>
          <p:cNvSpPr/>
          <p:nvPr/>
        </p:nvSpPr>
        <p:spPr>
          <a:xfrm>
            <a:off x="670900" y="1854275"/>
            <a:ext cx="4798800" cy="34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5"/>
          <p:cNvCxnSpPr/>
          <p:nvPr/>
        </p:nvCxnSpPr>
        <p:spPr>
          <a:xfrm>
            <a:off x="5478950" y="1529800"/>
            <a:ext cx="18600" cy="9690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503700"/>
            <a:ext cx="85206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Quarter Plan</a:t>
            </a:r>
            <a:endParaRPr b="1"/>
          </a:p>
        </p:txBody>
      </p:sp>
      <p:graphicFrame>
        <p:nvGraphicFramePr>
          <p:cNvPr id="165" name="Google Shape;165;p26"/>
          <p:cNvGraphicFramePr/>
          <p:nvPr/>
        </p:nvGraphicFramePr>
        <p:xfrm>
          <a:off x="952500" y="1809750"/>
          <a:ext cx="3000000" cy="3000000"/>
        </p:xfrm>
        <a:graphic>
          <a:graphicData uri="http://schemas.openxmlformats.org/drawingml/2006/table">
            <a:tbl>
              <a:tblPr>
                <a:noFill/>
                <a:tableStyleId>{E32789BC-8BC2-4EFF-A4C8-07AB4EDDA9A3}</a:tableStyleId>
              </a:tblPr>
              <a:tblGrid>
                <a:gridCol w="1569550"/>
                <a:gridCol w="5669450"/>
              </a:tblGrid>
              <a:tr h="381000">
                <a:tc>
                  <a:txBody>
                    <a:bodyPr>
                      <a:noAutofit/>
                    </a:bodyPr>
                    <a:lstStyle/>
                    <a:p>
                      <a:pPr indent="0" lvl="0" marL="0" rtl="0" algn="l">
                        <a:spcBef>
                          <a:spcPts val="0"/>
                        </a:spcBef>
                        <a:spcAft>
                          <a:spcPts val="0"/>
                        </a:spcAft>
                        <a:buNone/>
                      </a:pPr>
                      <a:r>
                        <a:rPr b="1" lang="en"/>
                        <a:t>Week</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t>Task</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Initial tests to ensure feasibility. First software iteration.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All sensors integrated with software.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Refinement of software. Finalized hardware integration.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System tests complete.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Documentation complete.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Questions?</a:t>
            </a:r>
            <a:endParaRPr b="1"/>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Handling</a:t>
            </a:r>
            <a:endParaRPr b="1"/>
          </a:p>
        </p:txBody>
      </p:sp>
      <p:sp>
        <p:nvSpPr>
          <p:cNvPr id="177" name="Google Shape;177;p28"/>
          <p:cNvSpPr txBox="1"/>
          <p:nvPr>
            <p:ph idx="1" type="body"/>
          </p:nvPr>
        </p:nvSpPr>
        <p:spPr>
          <a:xfrm>
            <a:off x="311700" y="1152475"/>
            <a:ext cx="4518600" cy="384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have discussed possible issues that the scientists may face while collecting height data</a:t>
            </a:r>
            <a:endParaRPr sz="1400"/>
          </a:p>
          <a:p>
            <a:pPr indent="-317500" lvl="0" marL="457200" rtl="0" algn="l">
              <a:spcBef>
                <a:spcPts val="0"/>
              </a:spcBef>
              <a:spcAft>
                <a:spcPts val="0"/>
              </a:spcAft>
              <a:buSzPts val="1400"/>
              <a:buChar char="●"/>
            </a:pPr>
            <a:r>
              <a:rPr lang="en" sz="1400"/>
              <a:t>How much power is required?</a:t>
            </a:r>
            <a:endParaRPr sz="1400"/>
          </a:p>
          <a:p>
            <a:pPr indent="-304800" lvl="1" marL="914400" rtl="0" algn="l">
              <a:spcBef>
                <a:spcPts val="0"/>
              </a:spcBef>
              <a:spcAft>
                <a:spcPts val="0"/>
              </a:spcAft>
              <a:buSzPts val="1200"/>
              <a:buChar char="○"/>
            </a:pPr>
            <a:r>
              <a:rPr lang="en" sz="1200"/>
              <a:t>We have calculated the power usage of each parts</a:t>
            </a:r>
            <a:endParaRPr sz="1200"/>
          </a:p>
          <a:p>
            <a:pPr indent="-317500" lvl="0" marL="457200" rtl="0" algn="l">
              <a:spcBef>
                <a:spcPts val="0"/>
              </a:spcBef>
              <a:spcAft>
                <a:spcPts val="0"/>
              </a:spcAft>
              <a:buSzPts val="1400"/>
              <a:buChar char="●"/>
            </a:pPr>
            <a:r>
              <a:rPr lang="en" sz="1400"/>
              <a:t>How heavy will it be? Will the pole be able to support that much weight?</a:t>
            </a:r>
            <a:endParaRPr sz="1400"/>
          </a:p>
          <a:p>
            <a:pPr indent="-304800" lvl="1" marL="914400" rtl="0" algn="l">
              <a:spcBef>
                <a:spcPts val="0"/>
              </a:spcBef>
              <a:spcAft>
                <a:spcPts val="0"/>
              </a:spcAft>
              <a:buSzPts val="1200"/>
              <a:buChar char="○"/>
            </a:pPr>
            <a:r>
              <a:rPr lang="en" sz="1200"/>
              <a:t>We found the weight of each independent parts and totaled all the parts to 78.2g</a:t>
            </a:r>
            <a:endParaRPr sz="1200"/>
          </a:p>
          <a:p>
            <a:pPr indent="-304800" lvl="1" marL="914400" rtl="0" algn="l">
              <a:spcBef>
                <a:spcPts val="0"/>
              </a:spcBef>
              <a:spcAft>
                <a:spcPts val="0"/>
              </a:spcAft>
              <a:buSzPts val="1200"/>
              <a:buChar char="○"/>
            </a:pPr>
            <a:r>
              <a:rPr lang="en" sz="1200"/>
              <a:t>We tested using the pole with an 114g object already and determined that usage is reasonable</a:t>
            </a:r>
            <a:endParaRPr sz="1200"/>
          </a:p>
          <a:p>
            <a:pPr indent="-304800" lvl="0" marL="457200" rtl="0" algn="l">
              <a:spcBef>
                <a:spcPts val="0"/>
              </a:spcBef>
              <a:spcAft>
                <a:spcPts val="0"/>
              </a:spcAft>
              <a:buSzPts val="1200"/>
              <a:buChar char="●"/>
            </a:pPr>
            <a:r>
              <a:rPr lang="en" sz="1200"/>
              <a:t>What happens if the sensor gets damaged or stuck?</a:t>
            </a:r>
            <a:endParaRPr sz="1200"/>
          </a:p>
          <a:p>
            <a:pPr indent="-304800" lvl="1" marL="914400" rtl="0" algn="l">
              <a:spcBef>
                <a:spcPts val="0"/>
              </a:spcBef>
              <a:spcAft>
                <a:spcPts val="0"/>
              </a:spcAft>
              <a:buSzPts val="1200"/>
              <a:buChar char="○"/>
            </a:pPr>
            <a:r>
              <a:rPr lang="en" sz="1200"/>
              <a:t>We will encase the sensors with a bottle to project it. The curvature of the bottle will reduce the probability of getting stuck.</a:t>
            </a:r>
            <a:endParaRPr sz="1200"/>
          </a:p>
          <a:p>
            <a:pPr indent="-304800" lvl="1" marL="914400" rtl="0" algn="l">
              <a:spcBef>
                <a:spcPts val="0"/>
              </a:spcBef>
              <a:spcAft>
                <a:spcPts val="0"/>
              </a:spcAft>
              <a:buSzPts val="1200"/>
              <a:buChar char="○"/>
            </a:pPr>
            <a:r>
              <a:rPr lang="en" sz="1200"/>
              <a:t>By using a bottle, the altimeter calculation may be off. To account for this, we replace some parts of the bottle with materials that allow airflow.</a:t>
            </a:r>
            <a:endParaRPr sz="1200"/>
          </a:p>
        </p:txBody>
      </p:sp>
      <p:pic>
        <p:nvPicPr>
          <p:cNvPr id="178" name="Google Shape;178;p28"/>
          <p:cNvPicPr preferRelativeResize="0"/>
          <p:nvPr/>
        </p:nvPicPr>
        <p:blipFill>
          <a:blip r:embed="rId3">
            <a:alphaModFix/>
          </a:blip>
          <a:stretch>
            <a:fillRect/>
          </a:stretch>
        </p:blipFill>
        <p:spPr>
          <a:xfrm>
            <a:off x="5110524" y="1415550"/>
            <a:ext cx="3853647" cy="2890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8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Background</a:t>
            </a:r>
            <a:endParaRPr b="1"/>
          </a:p>
        </p:txBody>
      </p:sp>
      <p:sp>
        <p:nvSpPr>
          <p:cNvPr id="62" name="Google Shape;62;p14"/>
          <p:cNvSpPr txBox="1"/>
          <p:nvPr>
            <p:ph idx="1" type="body"/>
          </p:nvPr>
        </p:nvSpPr>
        <p:spPr>
          <a:xfrm>
            <a:off x="311700" y="914400"/>
            <a:ext cx="8520600" cy="3416400"/>
          </a:xfrm>
          <a:prstGeom prst="rect">
            <a:avLst/>
          </a:prstGeom>
        </p:spPr>
        <p:txBody>
          <a:bodyPr anchorCtr="0" anchor="t" bIns="0" lIns="91425" spcFirstLastPara="1" rIns="91425" wrap="square" tIns="91425">
            <a:noAutofit/>
          </a:bodyPr>
          <a:lstStyle/>
          <a:p>
            <a:pPr indent="0" lvl="0" marL="0" rtl="0" algn="l">
              <a:spcBef>
                <a:spcPts val="0"/>
              </a:spcBef>
              <a:spcAft>
                <a:spcPts val="1600"/>
              </a:spcAft>
              <a:buNone/>
            </a:pPr>
            <a:r>
              <a:rPr lang="en"/>
              <a:t>Mangroves are trees and shrubs that have adapted to grow in the intertidal zone along subtropical coastlines. Over 80 species of mangroves span the globe. </a:t>
            </a:r>
            <a:endParaRPr/>
          </a:p>
        </p:txBody>
      </p:sp>
      <p:sp>
        <p:nvSpPr>
          <p:cNvPr id="63" name="Google Shape;63;p14"/>
          <p:cNvSpPr txBox="1"/>
          <p:nvPr/>
        </p:nvSpPr>
        <p:spPr>
          <a:xfrm>
            <a:off x="311700" y="1906050"/>
            <a:ext cx="3967500" cy="2976000"/>
          </a:xfrm>
          <a:prstGeom prst="rect">
            <a:avLst/>
          </a:prstGeom>
          <a:noFill/>
          <a:ln>
            <a:noFill/>
          </a:ln>
        </p:spPr>
        <p:txBody>
          <a:bodyPr anchorCtr="0" anchor="t" bIns="91425" lIns="91425" spcFirstLastPara="1" rIns="91425" wrap="square" tIns="91425">
            <a:noAutofit/>
          </a:bodyPr>
          <a:lstStyle/>
          <a:p>
            <a:pPr indent="0" lvl="0" marL="0" marR="26583" rtl="0" algn="l">
              <a:lnSpc>
                <a:spcPct val="115000"/>
              </a:lnSpc>
              <a:spcBef>
                <a:spcPts val="0"/>
              </a:spcBef>
              <a:spcAft>
                <a:spcPts val="0"/>
              </a:spcAft>
              <a:buClr>
                <a:schemeClr val="dk1"/>
              </a:buClr>
              <a:buSzPts val="1100"/>
              <a:buFont typeface="Arial"/>
              <a:buNone/>
            </a:pPr>
            <a:r>
              <a:rPr lang="en" sz="1800">
                <a:solidFill>
                  <a:schemeClr val="dk2"/>
                </a:solidFill>
              </a:rPr>
              <a:t>Thay have significant impacts on environmental health:</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a:solidFill>
                  <a:schemeClr val="dk2"/>
                </a:solidFill>
              </a:rPr>
              <a:t>Carbon sequestration</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Reduction in coastal erosion</a:t>
            </a:r>
            <a:endParaRPr sz="1800">
              <a:solidFill>
                <a:schemeClr val="dk2"/>
              </a:solidFill>
            </a:endParaRPr>
          </a:p>
          <a:p>
            <a:pPr indent="-342900" lvl="0" marL="457200" marR="140883" rtl="0" algn="l">
              <a:lnSpc>
                <a:spcPct val="115000"/>
              </a:lnSpc>
              <a:spcBef>
                <a:spcPts val="0"/>
              </a:spcBef>
              <a:spcAft>
                <a:spcPts val="0"/>
              </a:spcAft>
              <a:buClr>
                <a:schemeClr val="dk2"/>
              </a:buClr>
              <a:buSzPts val="1800"/>
              <a:buChar char="●"/>
            </a:pPr>
            <a:r>
              <a:rPr lang="en" sz="1800">
                <a:solidFill>
                  <a:schemeClr val="dk2"/>
                </a:solidFill>
              </a:rPr>
              <a:t>Shelter for diverse organisms</a:t>
            </a:r>
            <a:endParaRPr sz="1800">
              <a:solidFill>
                <a:schemeClr val="dk2"/>
              </a:solidFill>
            </a:endParaRPr>
          </a:p>
          <a:p>
            <a:pPr indent="-342900" lvl="0" marL="457200" marR="140883" rtl="0" algn="l">
              <a:lnSpc>
                <a:spcPct val="115000"/>
              </a:lnSpc>
              <a:spcBef>
                <a:spcPts val="0"/>
              </a:spcBef>
              <a:spcAft>
                <a:spcPts val="0"/>
              </a:spcAft>
              <a:buClr>
                <a:schemeClr val="dk2"/>
              </a:buClr>
              <a:buSzPts val="1800"/>
              <a:buChar char="●"/>
            </a:pPr>
            <a:r>
              <a:rPr lang="en" sz="1800">
                <a:solidFill>
                  <a:schemeClr val="dk2"/>
                </a:solidFill>
              </a:rPr>
              <a:t>Soil enrichment</a:t>
            </a:r>
            <a:endParaRPr sz="1800">
              <a:solidFill>
                <a:schemeClr val="dk2"/>
              </a:solidFill>
            </a:endParaRPr>
          </a:p>
        </p:txBody>
      </p:sp>
      <p:pic>
        <p:nvPicPr>
          <p:cNvPr id="64" name="Google Shape;64;p14"/>
          <p:cNvPicPr preferRelativeResize="0"/>
          <p:nvPr/>
        </p:nvPicPr>
        <p:blipFill>
          <a:blip r:embed="rId3">
            <a:alphaModFix/>
          </a:blip>
          <a:stretch>
            <a:fillRect/>
          </a:stretch>
        </p:blipFill>
        <p:spPr>
          <a:xfrm>
            <a:off x="4406750" y="1792150"/>
            <a:ext cx="4176525" cy="277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do we care about mangroves?</a:t>
            </a:r>
            <a:endParaRPr b="1"/>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Carbon Sequestration</a:t>
            </a:r>
            <a:endParaRPr/>
          </a:p>
          <a:p>
            <a:pPr indent="-342900" lvl="0" marL="457200" rtl="0" algn="l">
              <a:spcBef>
                <a:spcPts val="0"/>
              </a:spcBef>
              <a:spcAft>
                <a:spcPts val="0"/>
              </a:spcAft>
              <a:buSzPts val="1800"/>
              <a:buChar char="●"/>
            </a:pPr>
            <a:r>
              <a:rPr lang="en"/>
              <a:t>W</a:t>
            </a:r>
            <a:r>
              <a:rPr lang="en"/>
              <a:t>ave energy d</a:t>
            </a:r>
            <a:r>
              <a:rPr lang="en"/>
              <a:t>issipation </a:t>
            </a:r>
            <a:endParaRPr/>
          </a:p>
          <a:p>
            <a:pPr indent="-342900" lvl="0" marL="457200" rtl="0" algn="l">
              <a:spcBef>
                <a:spcPts val="0"/>
              </a:spcBef>
              <a:spcAft>
                <a:spcPts val="0"/>
              </a:spcAft>
              <a:buSzPts val="1800"/>
              <a:buChar char="●"/>
            </a:pPr>
            <a:r>
              <a:rPr lang="en"/>
              <a:t>Pollutant filtration</a:t>
            </a:r>
            <a:endParaRPr/>
          </a:p>
          <a:p>
            <a:pPr indent="-342900" lvl="0" marL="457200" rtl="0" algn="l">
              <a:spcBef>
                <a:spcPts val="0"/>
              </a:spcBef>
              <a:spcAft>
                <a:spcPts val="0"/>
              </a:spcAft>
              <a:buSzPts val="1800"/>
              <a:buChar char="●"/>
            </a:pPr>
            <a:r>
              <a:rPr lang="en"/>
              <a:t>Delicate ecosystem</a:t>
            </a:r>
            <a:endParaRPr/>
          </a:p>
        </p:txBody>
      </p:sp>
      <p:pic>
        <p:nvPicPr>
          <p:cNvPr id="71" name="Google Shape;71;p15"/>
          <p:cNvPicPr preferRelativeResize="0"/>
          <p:nvPr/>
        </p:nvPicPr>
        <p:blipFill>
          <a:blip r:embed="rId3">
            <a:alphaModFix/>
          </a:blip>
          <a:stretch>
            <a:fillRect/>
          </a:stretch>
        </p:blipFill>
        <p:spPr>
          <a:xfrm>
            <a:off x="307400" y="2780950"/>
            <a:ext cx="1918450" cy="1918450"/>
          </a:xfrm>
          <a:prstGeom prst="rect">
            <a:avLst/>
          </a:prstGeom>
          <a:noFill/>
          <a:ln>
            <a:noFill/>
          </a:ln>
        </p:spPr>
      </p:pic>
      <p:pic>
        <p:nvPicPr>
          <p:cNvPr id="72" name="Google Shape;72;p15"/>
          <p:cNvPicPr preferRelativeResize="0"/>
          <p:nvPr/>
        </p:nvPicPr>
        <p:blipFill>
          <a:blip r:embed="rId4">
            <a:alphaModFix/>
          </a:blip>
          <a:stretch>
            <a:fillRect/>
          </a:stretch>
        </p:blipFill>
        <p:spPr>
          <a:xfrm>
            <a:off x="6444950" y="1350825"/>
            <a:ext cx="2407100" cy="3547399"/>
          </a:xfrm>
          <a:prstGeom prst="rect">
            <a:avLst/>
          </a:prstGeom>
          <a:noFill/>
          <a:ln>
            <a:noFill/>
          </a:ln>
        </p:spPr>
      </p:pic>
      <p:pic>
        <p:nvPicPr>
          <p:cNvPr id="73" name="Google Shape;73;p15"/>
          <p:cNvPicPr preferRelativeResize="0"/>
          <p:nvPr/>
        </p:nvPicPr>
        <p:blipFill>
          <a:blip r:embed="rId5">
            <a:alphaModFix/>
          </a:blip>
          <a:stretch>
            <a:fillRect/>
          </a:stretch>
        </p:blipFill>
        <p:spPr>
          <a:xfrm>
            <a:off x="2545413" y="2582113"/>
            <a:ext cx="3474186" cy="2316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90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Dwarf Mangrove Species Classification</a:t>
            </a:r>
            <a:endParaRPr b="1"/>
          </a:p>
        </p:txBody>
      </p:sp>
      <p:sp>
        <p:nvSpPr>
          <p:cNvPr id="79" name="Google Shape;79;p16"/>
          <p:cNvSpPr txBox="1"/>
          <p:nvPr>
            <p:ph idx="1" type="body"/>
          </p:nvPr>
        </p:nvSpPr>
        <p:spPr>
          <a:xfrm>
            <a:off x="-69300" y="835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team is creating a scalable procedure for using drone imagery and machine learning algorithms to classify the extent and species composition of dwarf mangroves. </a:t>
            </a:r>
            <a:endParaRPr/>
          </a:p>
        </p:txBody>
      </p:sp>
      <p:pic>
        <p:nvPicPr>
          <p:cNvPr id="80" name="Google Shape;80;p16"/>
          <p:cNvPicPr preferRelativeResize="0"/>
          <p:nvPr/>
        </p:nvPicPr>
        <p:blipFill>
          <a:blip r:embed="rId3">
            <a:alphaModFix/>
          </a:blip>
          <a:stretch>
            <a:fillRect/>
          </a:stretch>
        </p:blipFill>
        <p:spPr>
          <a:xfrm>
            <a:off x="839050" y="2486000"/>
            <a:ext cx="3007524" cy="2005651"/>
          </a:xfrm>
          <a:prstGeom prst="rect">
            <a:avLst/>
          </a:prstGeom>
          <a:noFill/>
          <a:ln>
            <a:noFill/>
          </a:ln>
        </p:spPr>
      </p:pic>
      <p:pic>
        <p:nvPicPr>
          <p:cNvPr id="81" name="Google Shape;81;p16"/>
          <p:cNvPicPr preferRelativeResize="0"/>
          <p:nvPr/>
        </p:nvPicPr>
        <p:blipFill>
          <a:blip r:embed="rId4">
            <a:alphaModFix/>
          </a:blip>
          <a:stretch>
            <a:fillRect/>
          </a:stretch>
        </p:blipFill>
        <p:spPr>
          <a:xfrm>
            <a:off x="4671725" y="2005525"/>
            <a:ext cx="3679150" cy="248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Why do we need a better GPS device?</a:t>
            </a:r>
            <a:endParaRPr b="1" sz="2400"/>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772100" y="1252725"/>
            <a:ext cx="4693950" cy="3215876"/>
          </a:xfrm>
          <a:prstGeom prst="rect">
            <a:avLst/>
          </a:prstGeom>
          <a:noFill/>
          <a:ln>
            <a:noFill/>
          </a:ln>
        </p:spPr>
      </p:pic>
      <p:pic>
        <p:nvPicPr>
          <p:cNvPr id="89" name="Google Shape;89;p17"/>
          <p:cNvPicPr preferRelativeResize="0"/>
          <p:nvPr/>
        </p:nvPicPr>
        <p:blipFill>
          <a:blip r:embed="rId4">
            <a:alphaModFix/>
          </a:blip>
          <a:stretch>
            <a:fillRect/>
          </a:stretch>
        </p:blipFill>
        <p:spPr>
          <a:xfrm>
            <a:off x="6653625" y="215850"/>
            <a:ext cx="1785502" cy="4625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53400"/>
            <a:ext cx="3264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GPS- Current Tools</a:t>
            </a:r>
            <a:endParaRPr b="1"/>
          </a:p>
        </p:txBody>
      </p:sp>
      <p:sp>
        <p:nvSpPr>
          <p:cNvPr id="95" name="Google Shape;95;p18"/>
          <p:cNvSpPr txBox="1"/>
          <p:nvPr>
            <p:ph idx="1" type="body"/>
          </p:nvPr>
        </p:nvSpPr>
        <p:spPr>
          <a:xfrm>
            <a:off x="311700" y="11091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FF00"/>
                </a:solidFill>
              </a:rPr>
              <a:t>Pros:</a:t>
            </a:r>
            <a:endParaRPr b="1" sz="1800">
              <a:solidFill>
                <a:srgbClr val="00FF00"/>
              </a:solidFill>
            </a:endParaRPr>
          </a:p>
          <a:p>
            <a:pPr indent="-342900" lvl="0" marL="457200" rtl="0" algn="l">
              <a:spcBef>
                <a:spcPts val="1600"/>
              </a:spcBef>
              <a:spcAft>
                <a:spcPts val="0"/>
              </a:spcAft>
              <a:buSzPts val="1800"/>
              <a:buChar char="●"/>
            </a:pPr>
            <a:r>
              <a:rPr lang="en" sz="1800"/>
              <a:t>Portable</a:t>
            </a:r>
            <a:endParaRPr sz="1800"/>
          </a:p>
          <a:p>
            <a:pPr indent="-342900" lvl="0" marL="457200" rtl="0" algn="l">
              <a:spcBef>
                <a:spcPts val="0"/>
              </a:spcBef>
              <a:spcAft>
                <a:spcPts val="0"/>
              </a:spcAft>
              <a:buSzPts val="1800"/>
              <a:buChar char="●"/>
            </a:pPr>
            <a:r>
              <a:rPr lang="en" sz="1800"/>
              <a:t>Robust</a:t>
            </a:r>
            <a:endParaRPr sz="1800"/>
          </a:p>
          <a:p>
            <a:pPr indent="-342900" lvl="0" marL="457200" rtl="0" algn="l">
              <a:spcBef>
                <a:spcPts val="0"/>
              </a:spcBef>
              <a:spcAft>
                <a:spcPts val="0"/>
              </a:spcAft>
              <a:buSzPts val="1800"/>
              <a:buChar char="●"/>
            </a:pPr>
            <a:r>
              <a:rPr lang="en" sz="1800"/>
              <a:t>Easy to track points</a:t>
            </a:r>
            <a:endParaRPr sz="1800"/>
          </a:p>
        </p:txBody>
      </p:sp>
      <p:sp>
        <p:nvSpPr>
          <p:cNvPr id="96" name="Google Shape;96;p18"/>
          <p:cNvSpPr txBox="1"/>
          <p:nvPr/>
        </p:nvSpPr>
        <p:spPr>
          <a:xfrm>
            <a:off x="311700" y="2847075"/>
            <a:ext cx="41019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Cons:</a:t>
            </a:r>
            <a:endParaRPr b="1" sz="1800">
              <a:solidFill>
                <a:srgbClr val="FF0000"/>
              </a:solidFill>
            </a:endParaRPr>
          </a:p>
          <a:p>
            <a:pPr indent="0" lvl="0" marL="0" rtl="0" algn="l">
              <a:spcBef>
                <a:spcPts val="0"/>
              </a:spcBef>
              <a:spcAft>
                <a:spcPts val="0"/>
              </a:spcAft>
              <a:buNone/>
            </a:pPr>
            <a:r>
              <a:t/>
            </a:r>
            <a:endParaRPr b="1" sz="1800">
              <a:solidFill>
                <a:srgbClr val="FF0000"/>
              </a:solidFill>
            </a:endParaRPr>
          </a:p>
          <a:p>
            <a:pPr indent="-342900" lvl="0" marL="457200" rtl="0" algn="l">
              <a:spcBef>
                <a:spcPts val="0"/>
              </a:spcBef>
              <a:spcAft>
                <a:spcPts val="0"/>
              </a:spcAft>
              <a:buClr>
                <a:srgbClr val="434343"/>
              </a:buClr>
              <a:buSzPts val="1800"/>
              <a:buChar char="●"/>
            </a:pPr>
            <a:r>
              <a:rPr lang="en" sz="1800">
                <a:solidFill>
                  <a:srgbClr val="434343"/>
                </a:solidFill>
              </a:rPr>
              <a:t>High error range (10-15m)</a:t>
            </a:r>
            <a:endParaRPr sz="1800">
              <a:solidFill>
                <a:srgbClr val="434343"/>
              </a:solidFill>
            </a:endParaRPr>
          </a:p>
          <a:p>
            <a:pPr indent="-342900" lvl="1" marL="914400" rtl="0" algn="l">
              <a:spcBef>
                <a:spcPts val="0"/>
              </a:spcBef>
              <a:spcAft>
                <a:spcPts val="0"/>
              </a:spcAft>
              <a:buClr>
                <a:srgbClr val="434343"/>
              </a:buClr>
              <a:buSzPts val="1800"/>
              <a:buChar char="○"/>
            </a:pPr>
            <a:r>
              <a:rPr lang="en" sz="1800">
                <a:solidFill>
                  <a:srgbClr val="434343"/>
                </a:solidFill>
              </a:rPr>
              <a:t>Inaccurate results</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Unreliable signal through canopy</a:t>
            </a:r>
            <a:endParaRPr sz="1800">
              <a:solidFill>
                <a:srgbClr val="434343"/>
              </a:solidFill>
            </a:endParaRPr>
          </a:p>
          <a:p>
            <a:pPr indent="0" lvl="0" marL="0" rtl="0" algn="l">
              <a:spcBef>
                <a:spcPts val="0"/>
              </a:spcBef>
              <a:spcAft>
                <a:spcPts val="0"/>
              </a:spcAft>
              <a:buNone/>
            </a:pPr>
            <a:r>
              <a:t/>
            </a:r>
            <a:endParaRPr sz="1800">
              <a:solidFill>
                <a:srgbClr val="434343"/>
              </a:solidFill>
            </a:endParaRPr>
          </a:p>
        </p:txBody>
      </p:sp>
      <p:pic>
        <p:nvPicPr>
          <p:cNvPr id="97" name="Google Shape;97;p18"/>
          <p:cNvPicPr preferRelativeResize="0"/>
          <p:nvPr/>
        </p:nvPicPr>
        <p:blipFill>
          <a:blip r:embed="rId3">
            <a:alphaModFix/>
          </a:blip>
          <a:stretch>
            <a:fillRect/>
          </a:stretch>
        </p:blipFill>
        <p:spPr>
          <a:xfrm>
            <a:off x="5193825" y="2482151"/>
            <a:ext cx="3264898" cy="2448649"/>
          </a:xfrm>
          <a:prstGeom prst="rect">
            <a:avLst/>
          </a:prstGeom>
          <a:noFill/>
          <a:ln>
            <a:noFill/>
          </a:ln>
        </p:spPr>
      </p:pic>
      <p:pic>
        <p:nvPicPr>
          <p:cNvPr id="98" name="Google Shape;98;p18"/>
          <p:cNvPicPr preferRelativeResize="0"/>
          <p:nvPr/>
        </p:nvPicPr>
        <p:blipFill>
          <a:blip r:embed="rId4">
            <a:alphaModFix/>
          </a:blip>
          <a:stretch>
            <a:fillRect/>
          </a:stretch>
        </p:blipFill>
        <p:spPr>
          <a:xfrm>
            <a:off x="5193824" y="236077"/>
            <a:ext cx="3264900" cy="21766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Deliverables</a:t>
            </a:r>
            <a:endParaRPr b="1"/>
          </a:p>
        </p:txBody>
      </p:sp>
      <p:sp>
        <p:nvSpPr>
          <p:cNvPr id="104" name="Google Shape;104;p19"/>
          <p:cNvSpPr txBox="1"/>
          <p:nvPr>
            <p:ph idx="1" type="body"/>
          </p:nvPr>
        </p:nvSpPr>
        <p:spPr>
          <a:xfrm>
            <a:off x="311700" y="1389600"/>
            <a:ext cx="3839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Device that can:</a:t>
            </a:r>
            <a:endParaRPr sz="1400"/>
          </a:p>
          <a:p>
            <a:pPr indent="-317500" lvl="0" marL="457200" rtl="0" algn="l">
              <a:spcBef>
                <a:spcPts val="1600"/>
              </a:spcBef>
              <a:spcAft>
                <a:spcPts val="0"/>
              </a:spcAft>
              <a:buSzPts val="1400"/>
              <a:buChar char="●"/>
            </a:pPr>
            <a:r>
              <a:rPr b="1" lang="en" sz="1400"/>
              <a:t>Withstand the conditions of the mangrove ecosystem</a:t>
            </a:r>
            <a:endParaRPr b="1" sz="1400"/>
          </a:p>
          <a:p>
            <a:pPr indent="-317500" lvl="0" marL="457200" rtl="0" algn="l">
              <a:spcBef>
                <a:spcPts val="0"/>
              </a:spcBef>
              <a:spcAft>
                <a:spcPts val="0"/>
              </a:spcAft>
              <a:buSzPts val="1400"/>
              <a:buChar char="●"/>
            </a:pPr>
            <a:r>
              <a:rPr b="1" lang="en" sz="1400"/>
              <a:t>Capture GPS positions</a:t>
            </a:r>
            <a:endParaRPr b="1" sz="1400"/>
          </a:p>
          <a:p>
            <a:pPr indent="-317500" lvl="0" marL="457200" rtl="0" algn="l">
              <a:spcBef>
                <a:spcPts val="0"/>
              </a:spcBef>
              <a:spcAft>
                <a:spcPts val="0"/>
              </a:spcAft>
              <a:buSzPts val="1400"/>
              <a:buChar char="●"/>
            </a:pPr>
            <a:r>
              <a:rPr b="1" lang="en" sz="1400"/>
              <a:t>Display maps of current imagery </a:t>
            </a:r>
            <a:endParaRPr b="1" sz="1400"/>
          </a:p>
          <a:p>
            <a:pPr indent="-317500" lvl="0" marL="457200" rtl="0" algn="l">
              <a:spcBef>
                <a:spcPts val="0"/>
              </a:spcBef>
              <a:spcAft>
                <a:spcPts val="0"/>
              </a:spcAft>
              <a:buSzPts val="1400"/>
              <a:buChar char="●"/>
            </a:pPr>
            <a:r>
              <a:rPr b="1" lang="en" sz="1400"/>
              <a:t>Upload/Download waypoints to/from device</a:t>
            </a:r>
            <a:endParaRPr b="1" sz="1400"/>
          </a:p>
          <a:p>
            <a:pPr indent="-317500" lvl="0" marL="457200" rtl="0" algn="l">
              <a:spcBef>
                <a:spcPts val="0"/>
              </a:spcBef>
              <a:spcAft>
                <a:spcPts val="0"/>
              </a:spcAft>
              <a:buSzPts val="1400"/>
              <a:buChar char="●"/>
            </a:pPr>
            <a:r>
              <a:rPr b="1" lang="en" sz="1400"/>
              <a:t>Have much more accurate measurements than past devices </a:t>
            </a:r>
            <a:endParaRPr b="1" sz="1400"/>
          </a:p>
          <a:p>
            <a:pPr indent="0" lvl="0" marL="0" rtl="0" algn="l">
              <a:spcBef>
                <a:spcPts val="1600"/>
              </a:spcBef>
              <a:spcAft>
                <a:spcPts val="1600"/>
              </a:spcAft>
              <a:buNone/>
            </a:pPr>
            <a:r>
              <a:rPr lang="en" sz="1400"/>
              <a:t>Documentation on how to use device and how to construct the device i</a:t>
            </a:r>
            <a:r>
              <a:rPr lang="en" sz="1400"/>
              <a:t>f necessary</a:t>
            </a:r>
            <a:endParaRPr sz="1400"/>
          </a:p>
        </p:txBody>
      </p:sp>
      <p:pic>
        <p:nvPicPr>
          <p:cNvPr id="105" name="Google Shape;105;p19"/>
          <p:cNvPicPr preferRelativeResize="0"/>
          <p:nvPr/>
        </p:nvPicPr>
        <p:blipFill>
          <a:blip r:embed="rId3">
            <a:alphaModFix/>
          </a:blip>
          <a:stretch>
            <a:fillRect/>
          </a:stretch>
        </p:blipFill>
        <p:spPr>
          <a:xfrm>
            <a:off x="4910613" y="286025"/>
            <a:ext cx="2929628" cy="1989801"/>
          </a:xfrm>
          <a:prstGeom prst="rect">
            <a:avLst/>
          </a:prstGeom>
          <a:noFill/>
          <a:ln>
            <a:noFill/>
          </a:ln>
        </p:spPr>
      </p:pic>
      <p:pic>
        <p:nvPicPr>
          <p:cNvPr id="106" name="Google Shape;106;p19"/>
          <p:cNvPicPr preferRelativeResize="0"/>
          <p:nvPr/>
        </p:nvPicPr>
        <p:blipFill>
          <a:blip r:embed="rId4">
            <a:alphaModFix/>
          </a:blip>
          <a:stretch>
            <a:fillRect/>
          </a:stretch>
        </p:blipFill>
        <p:spPr>
          <a:xfrm rot="-5400000">
            <a:off x="5275562" y="2001938"/>
            <a:ext cx="2187976" cy="2917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Milestones and Accomplishments</a:t>
            </a:r>
            <a:endParaRPr b="1"/>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 name="Google Shape;113;p20"/>
          <p:cNvSpPr/>
          <p:nvPr/>
        </p:nvSpPr>
        <p:spPr>
          <a:xfrm>
            <a:off x="2339913" y="2571750"/>
            <a:ext cx="2419125" cy="990600"/>
          </a:xfrm>
          <a:prstGeom prst="flowChartInputOutpu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Design</a:t>
            </a:r>
            <a:endParaRPr/>
          </a:p>
          <a:p>
            <a:pPr indent="0" lvl="0" marL="0" rtl="0" algn="l">
              <a:spcBef>
                <a:spcPts val="0"/>
              </a:spcBef>
              <a:spcAft>
                <a:spcPts val="0"/>
              </a:spcAft>
              <a:buNone/>
            </a:pPr>
            <a:r>
              <a:rPr lang="en"/>
              <a:t>Mechanical</a:t>
            </a:r>
            <a:endParaRPr/>
          </a:p>
        </p:txBody>
      </p:sp>
      <p:sp>
        <p:nvSpPr>
          <p:cNvPr id="114" name="Google Shape;114;p20"/>
          <p:cNvSpPr/>
          <p:nvPr/>
        </p:nvSpPr>
        <p:spPr>
          <a:xfrm>
            <a:off x="402900" y="2567313"/>
            <a:ext cx="2419125" cy="990600"/>
          </a:xfrm>
          <a:prstGeom prst="flowChartInputOutpu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Acquisition of Parts</a:t>
            </a:r>
            <a:endParaRPr/>
          </a:p>
        </p:txBody>
      </p:sp>
      <p:sp>
        <p:nvSpPr>
          <p:cNvPr id="115" name="Google Shape;115;p20"/>
          <p:cNvSpPr/>
          <p:nvPr/>
        </p:nvSpPr>
        <p:spPr>
          <a:xfrm>
            <a:off x="4226950" y="2567325"/>
            <a:ext cx="2652625" cy="990600"/>
          </a:xfrm>
          <a:prstGeom prst="flowChartInputOutpu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Construction and Development</a:t>
            </a:r>
            <a:endParaRPr/>
          </a:p>
          <a:p>
            <a:pPr indent="0" lvl="0" marL="0" rtl="0" algn="ctr">
              <a:spcBef>
                <a:spcPts val="0"/>
              </a:spcBef>
              <a:spcAft>
                <a:spcPts val="0"/>
              </a:spcAft>
              <a:buNone/>
            </a:pPr>
            <a:r>
              <a:t/>
            </a:r>
            <a:endParaRPr/>
          </a:p>
        </p:txBody>
      </p:sp>
      <p:sp>
        <p:nvSpPr>
          <p:cNvPr id="116" name="Google Shape;116;p20"/>
          <p:cNvSpPr/>
          <p:nvPr/>
        </p:nvSpPr>
        <p:spPr>
          <a:xfrm>
            <a:off x="6340425" y="2567325"/>
            <a:ext cx="2652625" cy="990600"/>
          </a:xfrm>
          <a:prstGeom prst="flowChartInputOutpu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Testing and Documentation</a:t>
            </a:r>
            <a:endParaRPr/>
          </a:p>
        </p:txBody>
      </p:sp>
      <p:sp>
        <p:nvSpPr>
          <p:cNvPr id="117" name="Google Shape;117;p20"/>
          <p:cNvSpPr/>
          <p:nvPr/>
        </p:nvSpPr>
        <p:spPr>
          <a:xfrm>
            <a:off x="670900" y="1854275"/>
            <a:ext cx="3426600" cy="3447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20"/>
          <p:cNvCxnSpPr/>
          <p:nvPr/>
        </p:nvCxnSpPr>
        <p:spPr>
          <a:xfrm>
            <a:off x="4097500" y="1542125"/>
            <a:ext cx="18600" cy="9690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Quarter Plan</a:t>
            </a:r>
            <a:endParaRPr b="1"/>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25" name="Google Shape;125;p21"/>
          <p:cNvGraphicFramePr/>
          <p:nvPr/>
        </p:nvGraphicFramePr>
        <p:xfrm>
          <a:off x="952500" y="1619250"/>
          <a:ext cx="3000000" cy="3000000"/>
        </p:xfrm>
        <a:graphic>
          <a:graphicData uri="http://schemas.openxmlformats.org/drawingml/2006/table">
            <a:tbl>
              <a:tblPr>
                <a:noFill/>
                <a:tableStyleId>{E32789BC-8BC2-4EFF-A4C8-07AB4EDDA9A3}</a:tableStyleId>
              </a:tblPr>
              <a:tblGrid>
                <a:gridCol w="1732500"/>
                <a:gridCol w="5506500"/>
              </a:tblGrid>
              <a:tr h="381000">
                <a:tc>
                  <a:txBody>
                    <a:bodyPr>
                      <a:noAutofit/>
                    </a:bodyPr>
                    <a:lstStyle/>
                    <a:p>
                      <a:pPr indent="0" lvl="0" marL="0" rtl="0" algn="l">
                        <a:spcBef>
                          <a:spcPts val="0"/>
                        </a:spcBef>
                        <a:spcAft>
                          <a:spcPts val="0"/>
                        </a:spcAft>
                        <a:buNone/>
                      </a:pPr>
                      <a:r>
                        <a:rPr b="1" lang="en"/>
                        <a:t>Week</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Task</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6</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Initial Mechanical Design and First Software Iterations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7</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First Hardware Iteration and Software Improvements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8</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Final Hardware Integration with Continual Software improvements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9</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System Tests Complete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10</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Documentation Complete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